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92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285" r:id="rId10"/>
    <p:sldId id="284" r:id="rId11"/>
    <p:sldId id="286" r:id="rId12"/>
    <p:sldId id="287" r:id="rId13"/>
    <p:sldId id="288" r:id="rId14"/>
    <p:sldId id="261" r:id="rId15"/>
    <p:sldId id="289" r:id="rId16"/>
    <p:sldId id="290" r:id="rId17"/>
    <p:sldId id="29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51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B69975-7A24-42D0-8932-CFB650DC9A6A}" type="datetimeFigureOut">
              <a:rPr lang="de-DE"/>
              <a:pPr>
                <a:defRPr/>
              </a:pPr>
              <a:t>11.05.2025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DF6E2D-A620-446E-A1A5-027AD70862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/>
          </a:p>
        </p:txBody>
      </p:sp>
      <p:sp>
        <p:nvSpPr>
          <p:cNvPr id="3174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ACE9F84-05C1-4EC8-9EFB-3965712785C1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5105400"/>
            <a:ext cx="8610600" cy="914400"/>
          </a:xfrm>
        </p:spPr>
        <p:txBody>
          <a:bodyPr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6019800"/>
            <a:ext cx="6858000" cy="533400"/>
          </a:xfrm>
        </p:spPr>
        <p:txBody>
          <a:bodyPr/>
          <a:lstStyle>
            <a:lvl1pPr marL="0" indent="0">
              <a:buFontTx/>
              <a:buNone/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58050" y="152400"/>
            <a:ext cx="1809750" cy="65532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828800" y="152400"/>
            <a:ext cx="5276850" cy="65532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28800" y="1143000"/>
            <a:ext cx="35433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524500" y="1143000"/>
            <a:ext cx="35433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52400"/>
            <a:ext cx="723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143000"/>
            <a:ext cx="7239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accent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accent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76201" y="285750"/>
            <a:ext cx="4999855" cy="144780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lnSpc>
                <a:spcPts val="4700"/>
              </a:lnSpc>
            </a:pPr>
            <a:r>
              <a:rPr lang="en-US" dirty="0">
                <a:ln w="12700">
                  <a:solidFill>
                    <a:schemeClr val="tx1"/>
                  </a:solidFill>
                </a:ln>
                <a:solidFill>
                  <a:srgbClr val="FFFF00">
                    <a:alpha val="62000"/>
                  </a:srgb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How Does God </a:t>
            </a:r>
            <a:br>
              <a:rPr lang="en-US" dirty="0">
                <a:ln w="12700">
                  <a:solidFill>
                    <a:schemeClr val="tx1"/>
                  </a:solidFill>
                </a:ln>
                <a:solidFill>
                  <a:srgbClr val="FFFF00">
                    <a:alpha val="62000"/>
                  </a:srgb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dirty="0">
                <a:ln w="12700">
                  <a:solidFill>
                    <a:schemeClr val="tx1"/>
                  </a:solidFill>
                </a:ln>
                <a:solidFill>
                  <a:srgbClr val="FFFF00">
                    <a:alpha val="62000"/>
                  </a:srgb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Speak With Us?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200" y="5286375"/>
            <a:ext cx="3781425" cy="10715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Part 5 – </a:t>
            </a:r>
            <a:b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Only One Key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Object Lessons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57438" y="1714500"/>
            <a:ext cx="6319018" cy="4306788"/>
          </a:xfrm>
        </p:spPr>
        <p:txBody>
          <a:bodyPr/>
          <a:lstStyle/>
          <a:p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Only one father and one mother</a:t>
            </a:r>
          </a:p>
          <a:p>
            <a:endParaRPr lang="en-US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>
              <a:buFontTx/>
              <a:buNone/>
            </a:pPr>
            <a:r>
              <a:rPr lang="en-US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“Honor your father and your mother,</a:t>
            </a:r>
            <a:br>
              <a:rPr lang="en-US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that your days may be long</a:t>
            </a:r>
            <a:br>
              <a:rPr lang="en-US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upon the land which</a:t>
            </a:r>
            <a:br>
              <a:rPr lang="en-US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Lord your God is giving you.”</a:t>
            </a:r>
          </a:p>
          <a:p>
            <a:pPr algn="ctr">
              <a:spcBef>
                <a:spcPts val="1200"/>
              </a:spcBef>
              <a:buFontTx/>
              <a:buNone/>
            </a:pPr>
            <a:r>
              <a:rPr lang="en-US" sz="24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Exodus 20:12</a:t>
            </a:r>
            <a:endParaRPr lang="en-US" dirty="0">
              <a:latin typeface="Liberation Sans Narrow" panose="020B060602020203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endParaRPr lang="en-US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Object Lessons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57438" y="1714500"/>
            <a:ext cx="6102994" cy="4594820"/>
          </a:xfrm>
        </p:spPr>
        <p:txBody>
          <a:bodyPr/>
          <a:lstStyle/>
          <a:p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Monogamy</a:t>
            </a:r>
          </a:p>
          <a:p>
            <a:pPr lvl="1"/>
            <a:r>
              <a:rPr lang="en-US" dirty="0">
                <a:latin typeface="Liberation Sans Narrow" panose="020B0606020202030204" pitchFamily="34" charset="0"/>
              </a:rPr>
              <a:t>Genesis</a:t>
            </a:r>
            <a:r>
              <a:rPr lang="en-US" i="1" dirty="0">
                <a:latin typeface="Liberation Sans Narrow" panose="020B0606020202030204" pitchFamily="34" charset="0"/>
              </a:rPr>
              <a:t> </a:t>
            </a:r>
            <a:r>
              <a:rPr lang="en-US" dirty="0">
                <a:latin typeface="Liberation Sans Narrow" panose="020B0606020202030204" pitchFamily="34" charset="0"/>
              </a:rPr>
              <a:t>2:21-24</a:t>
            </a:r>
          </a:p>
          <a:p>
            <a:pPr lvl="1"/>
            <a:r>
              <a:rPr lang="en-US" dirty="0">
                <a:latin typeface="Liberation Sans Narrow" panose="020B0606020202030204" pitchFamily="34" charset="0"/>
              </a:rPr>
              <a:t>Matthew 19:5</a:t>
            </a:r>
          </a:p>
          <a:p>
            <a:pPr lvl="1"/>
            <a:r>
              <a:rPr lang="en-US" dirty="0">
                <a:latin typeface="Liberation Sans Narrow" panose="020B0606020202030204" pitchFamily="34" charset="0"/>
              </a:rPr>
              <a:t>Titus 1:6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Object Lessons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57438" y="1714500"/>
            <a:ext cx="6247010" cy="4594820"/>
          </a:xfrm>
        </p:spPr>
        <p:txBody>
          <a:bodyPr/>
          <a:lstStyle/>
          <a:p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Only one tree of life</a:t>
            </a:r>
          </a:p>
          <a:p>
            <a:pPr lvl="1"/>
            <a:r>
              <a:rPr lang="en-US" dirty="0">
                <a:latin typeface="Liberation Sans Narrow" panose="020B0606020202030204" pitchFamily="34" charset="0"/>
              </a:rPr>
              <a:t>Genesis 2:9 </a:t>
            </a:r>
          </a:p>
          <a:p>
            <a:pPr lvl="1"/>
            <a:r>
              <a:rPr lang="en-US" dirty="0">
                <a:latin typeface="Liberation Sans Narrow" panose="020B0606020202030204" pitchFamily="34" charset="0"/>
              </a:rPr>
              <a:t>Satan offers another key. </a:t>
            </a:r>
            <a:r>
              <a:rPr lang="en-US" sz="2000" dirty="0">
                <a:latin typeface="Liberation Sans Narrow" panose="020B0606020202030204" pitchFamily="34" charset="0"/>
              </a:rPr>
              <a:t>Genesis 3:1-6</a:t>
            </a:r>
            <a:endParaRPr lang="en-US" dirty="0">
              <a:latin typeface="Liberation Sans Narrow" panose="020B060602020203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Object Lessons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57438" y="1714500"/>
            <a:ext cx="6030986" cy="4450804"/>
          </a:xfrm>
        </p:spPr>
        <p:txBody>
          <a:bodyPr/>
          <a:lstStyle/>
          <a:p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prophet who accepted another key. </a:t>
            </a:r>
            <a:r>
              <a:rPr lang="en-US" sz="24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1 Kings 13</a:t>
            </a:r>
          </a:p>
          <a:p>
            <a:pPr>
              <a:spcBef>
                <a:spcPts val="1200"/>
              </a:spcBef>
            </a:pP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gospel is the only key. </a:t>
            </a:r>
            <a:r>
              <a:rPr lang="en-US" sz="24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Galatians 1:8-9</a:t>
            </a:r>
          </a:p>
          <a:p>
            <a:endParaRPr lang="en-US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/>
          </p:nvPr>
        </p:nvSpPr>
        <p:spPr>
          <a:xfrm>
            <a:off x="2286000" y="210344"/>
            <a:ext cx="6750496" cy="914400"/>
          </a:xfrm>
        </p:spPr>
        <p:txBody>
          <a:bodyPr/>
          <a:lstStyle/>
          <a:p>
            <a:r>
              <a:rPr lang="en-US" sz="29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 Speaks with Us Through Christ </a:t>
            </a:r>
            <a:r>
              <a:rPr lang="en-US" sz="2900" dirty="0">
                <a:solidFill>
                  <a:srgbClr val="FFFF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He Is His Key</a:t>
            </a:r>
          </a:p>
        </p:txBody>
      </p:sp>
      <p:sp>
        <p:nvSpPr>
          <p:cNvPr id="24" name="Richtungspfeil 23"/>
          <p:cNvSpPr/>
          <p:nvPr/>
        </p:nvSpPr>
        <p:spPr>
          <a:xfrm>
            <a:off x="2357422" y="1841833"/>
            <a:ext cx="2714644" cy="92869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Christ through </a:t>
            </a:r>
            <a:r>
              <a:rPr lang="en-US" sz="2400" b="1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His </a:t>
            </a: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messenger</a:t>
            </a:r>
          </a:p>
        </p:txBody>
      </p:sp>
      <p:sp>
        <p:nvSpPr>
          <p:cNvPr id="25" name="Textfeld 24"/>
          <p:cNvSpPr txBox="1">
            <a:spLocks noChangeArrowheads="1"/>
          </p:cNvSpPr>
          <p:nvPr/>
        </p:nvSpPr>
        <p:spPr bwMode="auto">
          <a:xfrm>
            <a:off x="2500313" y="2841625"/>
            <a:ext cx="2287711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A messenger</a:t>
            </a:r>
          </a:p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Nature</a:t>
            </a:r>
          </a:p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Life circumstances</a:t>
            </a:r>
          </a:p>
        </p:txBody>
      </p:sp>
      <p:sp>
        <p:nvSpPr>
          <p:cNvPr id="26" name="Rechteck 25"/>
          <p:cNvSpPr/>
          <p:nvPr/>
        </p:nvSpPr>
        <p:spPr>
          <a:xfrm>
            <a:off x="5786446" y="1841833"/>
            <a:ext cx="2428892" cy="92869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Word</a:t>
            </a:r>
          </a:p>
        </p:txBody>
      </p:sp>
      <p:sp>
        <p:nvSpPr>
          <p:cNvPr id="27" name="Textfeld 26"/>
          <p:cNvSpPr txBox="1">
            <a:spLocks noChangeArrowheads="1"/>
          </p:cNvSpPr>
          <p:nvPr/>
        </p:nvSpPr>
        <p:spPr bwMode="auto">
          <a:xfrm>
            <a:off x="5958979" y="2841625"/>
            <a:ext cx="21414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Hebrews 1:1, 2</a:t>
            </a:r>
          </a:p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Psalm 84:4, 5</a:t>
            </a:r>
          </a:p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Ecclesiastes 9:10</a:t>
            </a:r>
          </a:p>
        </p:txBody>
      </p:sp>
      <p:sp>
        <p:nvSpPr>
          <p:cNvPr id="28" name="Richtungspfeil 27"/>
          <p:cNvSpPr/>
          <p:nvPr/>
        </p:nvSpPr>
        <p:spPr>
          <a:xfrm>
            <a:off x="2357422" y="4357694"/>
            <a:ext cx="2714644" cy="92869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Christ through </a:t>
            </a:r>
            <a:r>
              <a:rPr lang="en-US" sz="2400" b="1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His </a:t>
            </a: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spirit</a:t>
            </a:r>
          </a:p>
        </p:txBody>
      </p:sp>
      <p:sp>
        <p:nvSpPr>
          <p:cNvPr id="29" name="Textfeld 28"/>
          <p:cNvSpPr txBox="1">
            <a:spLocks noChangeArrowheads="1"/>
          </p:cNvSpPr>
          <p:nvPr/>
        </p:nvSpPr>
        <p:spPr bwMode="auto">
          <a:xfrm>
            <a:off x="2500313" y="5357813"/>
            <a:ext cx="2287711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Personally</a:t>
            </a:r>
          </a:p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To our heart</a:t>
            </a:r>
          </a:p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still, small voice</a:t>
            </a:r>
          </a:p>
        </p:txBody>
      </p:sp>
      <p:sp>
        <p:nvSpPr>
          <p:cNvPr id="30" name="Rechteck 29"/>
          <p:cNvSpPr/>
          <p:nvPr/>
        </p:nvSpPr>
        <p:spPr>
          <a:xfrm>
            <a:off x="5786446" y="4357694"/>
            <a:ext cx="2428892" cy="92869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Conscience</a:t>
            </a:r>
          </a:p>
        </p:txBody>
      </p:sp>
      <p:sp>
        <p:nvSpPr>
          <p:cNvPr id="31" name="Textfeld 30"/>
          <p:cNvSpPr txBox="1">
            <a:spLocks noChangeArrowheads="1"/>
          </p:cNvSpPr>
          <p:nvPr/>
        </p:nvSpPr>
        <p:spPr bwMode="auto">
          <a:xfrm>
            <a:off x="5958408" y="5357813"/>
            <a:ext cx="2141984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Galatians 4:6</a:t>
            </a:r>
          </a:p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Romans 8:16</a:t>
            </a:r>
          </a:p>
          <a:p>
            <a:pPr marL="182563" indent="-182563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1 Kings 9:12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 bldLvl="2"/>
      <p:bldP spid="27" grpId="0" uiExpand="1" build="p" bldLvl="2"/>
      <p:bldP spid="29" grpId="0" uiExpand="1" build="p" bldLvl="2"/>
      <p:bldP spid="31" grpId="0" uiExpand="1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/>
          </p:nvPr>
        </p:nvSpPr>
        <p:spPr>
          <a:xfrm>
            <a:off x="2286000" y="214313"/>
            <a:ext cx="6400800" cy="823912"/>
          </a:xfrm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If We Don’t Hear</a:t>
            </a:r>
          </a:p>
        </p:txBody>
      </p:sp>
      <p:sp>
        <p:nvSpPr>
          <p:cNvPr id="8" name="Ellipse 7"/>
          <p:cNvSpPr/>
          <p:nvPr/>
        </p:nvSpPr>
        <p:spPr>
          <a:xfrm>
            <a:off x="2195736" y="4929198"/>
            <a:ext cx="2651760" cy="121444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Man in</a:t>
            </a:r>
            <a:b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place</a:t>
            </a:r>
          </a:p>
        </p:txBody>
      </p:sp>
      <p:sp>
        <p:nvSpPr>
          <p:cNvPr id="9" name="Ellipse 8"/>
          <p:cNvSpPr/>
          <p:nvPr/>
        </p:nvSpPr>
        <p:spPr>
          <a:xfrm>
            <a:off x="6240720" y="4929198"/>
            <a:ext cx="2651760" cy="121444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Self in</a:t>
            </a:r>
            <a:b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place</a:t>
            </a:r>
          </a:p>
        </p:txBody>
      </p:sp>
      <p:sp>
        <p:nvSpPr>
          <p:cNvPr id="4" name="Ellipse 3"/>
          <p:cNvSpPr/>
          <p:nvPr/>
        </p:nvSpPr>
        <p:spPr>
          <a:xfrm>
            <a:off x="3952310" y="1420306"/>
            <a:ext cx="1440000" cy="1080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Word</a:t>
            </a:r>
          </a:p>
        </p:txBody>
      </p:sp>
      <p:sp>
        <p:nvSpPr>
          <p:cNvPr id="5" name="Ellipse 4"/>
          <p:cNvSpPr/>
          <p:nvPr/>
        </p:nvSpPr>
        <p:spPr>
          <a:xfrm>
            <a:off x="5697469" y="1420306"/>
            <a:ext cx="1440000" cy="1080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Spirit</a:t>
            </a:r>
          </a:p>
        </p:txBody>
      </p:sp>
      <p:sp>
        <p:nvSpPr>
          <p:cNvPr id="13" name="Textfeld 12"/>
          <p:cNvSpPr txBox="1">
            <a:spLocks noChangeArrowheads="1"/>
          </p:cNvSpPr>
          <p:nvPr/>
        </p:nvSpPr>
        <p:spPr bwMode="auto">
          <a:xfrm>
            <a:off x="3707904" y="2504951"/>
            <a:ext cx="1928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Through a messenger</a:t>
            </a:r>
          </a:p>
        </p:txBody>
      </p:sp>
      <p:sp>
        <p:nvSpPr>
          <p:cNvPr id="14" name="Textfeld 13"/>
          <p:cNvSpPr txBox="1">
            <a:spLocks noChangeArrowheads="1"/>
          </p:cNvSpPr>
          <p:nvPr/>
        </p:nvSpPr>
        <p:spPr bwMode="auto">
          <a:xfrm>
            <a:off x="5667375" y="2668910"/>
            <a:ext cx="1500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iberation Sans Narrow" panose="020B0606020202030204" pitchFamily="34" charset="0"/>
              </a:rPr>
              <a:t>Personally</a:t>
            </a:r>
          </a:p>
        </p:txBody>
      </p:sp>
      <p:sp>
        <p:nvSpPr>
          <p:cNvPr id="17" name="Pfeil nach unten 16"/>
          <p:cNvSpPr/>
          <p:nvPr/>
        </p:nvSpPr>
        <p:spPr>
          <a:xfrm rot="2187016">
            <a:off x="3903821" y="3148923"/>
            <a:ext cx="359802" cy="1747585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Pfeil nach unten 19"/>
          <p:cNvSpPr/>
          <p:nvPr/>
        </p:nvSpPr>
        <p:spPr>
          <a:xfrm rot="19412984" flipH="1">
            <a:off x="6800083" y="3150633"/>
            <a:ext cx="359802" cy="1747585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Key</a:t>
            </a:r>
          </a:p>
        </p:txBody>
      </p:sp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2627784" y="1844824"/>
            <a:ext cx="5786438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i="1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“</a:t>
            </a:r>
            <a:r>
              <a:rPr lang="en-US" sz="28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There is one body and one Spirit, just as you were called in</a:t>
            </a:r>
            <a:br>
              <a:rPr lang="en-US" sz="28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one hope of your calling;</a:t>
            </a:r>
            <a:br>
              <a:rPr lang="en-US" sz="28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one Lord, one faith, one baptism;</a:t>
            </a:r>
            <a:br>
              <a:rPr lang="en-US" sz="28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one God and Father of all,</a:t>
            </a:r>
            <a:br>
              <a:rPr lang="en-US" sz="28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who is above all, and through all, and in you all.”</a:t>
            </a:r>
          </a:p>
          <a:p>
            <a:pPr algn="ctr">
              <a:spcBef>
                <a:spcPts val="1200"/>
              </a:spcBef>
            </a:pPr>
            <a:r>
              <a:rPr lang="en-US" sz="20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Ephesians 4:4-6</a:t>
            </a:r>
          </a:p>
          <a:p>
            <a:pPr algn="ctr"/>
            <a:endParaRPr lang="en-US" sz="2800" dirty="0">
              <a:solidFill>
                <a:schemeClr val="bg1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Tasks</a:t>
            </a:r>
          </a:p>
        </p:txBody>
      </p:sp>
      <p:sp>
        <p:nvSpPr>
          <p:cNvPr id="30722" name="Inhaltsplatzhalter 2"/>
          <p:cNvSpPr>
            <a:spLocks noGrp="1"/>
          </p:cNvSpPr>
          <p:nvPr>
            <p:ph idx="1"/>
          </p:nvPr>
        </p:nvSpPr>
        <p:spPr>
          <a:xfrm>
            <a:off x="2339752" y="1285875"/>
            <a:ext cx="6336704" cy="5023445"/>
          </a:xfrm>
        </p:spPr>
        <p:txBody>
          <a:bodyPr/>
          <a:lstStyle/>
          <a:p>
            <a:pPr marL="365760" indent="-365760">
              <a:buFontTx/>
              <a:buAutoNum type="arabicPeriod"/>
            </a:pPr>
            <a:r>
              <a:rPr lang="en-US" sz="28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“Our heavenly Father has a thousand ways to provide for us, of which we know nothing.” </a:t>
            </a:r>
            <a:r>
              <a:rPr lang="en-US" sz="20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Desire of Ages, p. 330.</a:t>
            </a:r>
            <a:r>
              <a:rPr lang="en-US" sz="28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Explain this quote in the light of the principle we studied.</a:t>
            </a:r>
          </a:p>
          <a:p>
            <a:pPr marL="365760" indent="-365760">
              <a:spcBef>
                <a:spcPts val="1200"/>
              </a:spcBef>
              <a:buFontTx/>
              <a:buAutoNum type="arabicPeriod"/>
            </a:pPr>
            <a:r>
              <a:rPr lang="en-US" sz="28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Jesus appointed twelve apostles. Is this a contradiction to the one key through which God works? Explain!</a:t>
            </a:r>
          </a:p>
          <a:p>
            <a:pPr marL="365760" indent="-365760">
              <a:spcBef>
                <a:spcPts val="1200"/>
              </a:spcBef>
              <a:buFontTx/>
              <a:buAutoNum type="arabicPeriod"/>
            </a:pPr>
            <a:r>
              <a:rPr lang="en-US" sz="2800" dirty="0"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Which experiences have you made with God’s one key?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3"/>
          <p:cNvSpPr>
            <a:spLocks noGrp="1"/>
          </p:cNvSpPr>
          <p:nvPr>
            <p:ph type="title"/>
          </p:nvPr>
        </p:nvSpPr>
        <p:spPr>
          <a:xfrm>
            <a:off x="1828800" y="282352"/>
            <a:ext cx="7239000" cy="914400"/>
          </a:xfrm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Acts 4:12</a:t>
            </a:r>
          </a:p>
        </p:txBody>
      </p:sp>
      <p:sp>
        <p:nvSpPr>
          <p:cNvPr id="15362" name="Textfeld 4"/>
          <p:cNvSpPr txBox="1">
            <a:spLocks noChangeArrowheads="1"/>
          </p:cNvSpPr>
          <p:nvPr/>
        </p:nvSpPr>
        <p:spPr bwMode="auto">
          <a:xfrm>
            <a:off x="2643188" y="2500313"/>
            <a:ext cx="5715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“Nor is there salvation in any other, for there is no other name under heaven given among men by which we must be saved.”</a:t>
            </a:r>
            <a:endParaRPr lang="de-DE" sz="3200" dirty="0">
              <a:solidFill>
                <a:schemeClr val="bg1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2286000" y="210344"/>
            <a:ext cx="6781800" cy="914400"/>
          </a:xfrm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Do We Know this Language?</a:t>
            </a:r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66955" y="1525131"/>
            <a:ext cx="2743200" cy="542925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6955" y="2269961"/>
            <a:ext cx="4171950" cy="542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6955" y="3003391"/>
            <a:ext cx="3333750" cy="514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66955" y="3708246"/>
            <a:ext cx="3886200" cy="495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66955" y="4394051"/>
            <a:ext cx="4905375" cy="619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1928813" y="5517232"/>
            <a:ext cx="707231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3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knowledge of hieroglyphs (an ancient Egyptian language) was lost in the 4</a:t>
            </a:r>
            <a:r>
              <a:rPr lang="en-US" sz="2300" baseline="300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</a:t>
            </a:r>
            <a:r>
              <a:rPr lang="en-US" sz="23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century AD.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3"/>
          <p:cNvSpPr>
            <a:spLocks noGrp="1"/>
          </p:cNvSpPr>
          <p:nvPr>
            <p:ph type="title"/>
          </p:nvPr>
        </p:nvSpPr>
        <p:spPr>
          <a:xfrm>
            <a:off x="1835697" y="152400"/>
            <a:ext cx="7200800" cy="1044352"/>
          </a:xfrm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God’s Messenger:</a:t>
            </a:r>
            <a:br>
              <a:rPr lang="en-US" sz="2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Rosetta Stone</a:t>
            </a: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28832" y="1785926"/>
            <a:ext cx="3543300" cy="4542692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5429250" y="2144837"/>
            <a:ext cx="3543300" cy="3660427"/>
          </a:xfrm>
        </p:spPr>
        <p:txBody>
          <a:bodyPr/>
          <a:lstStyle/>
          <a:p>
            <a:pPr marL="365760" indent="-274320">
              <a:lnSpc>
                <a:spcPts val="2800"/>
              </a:lnSpc>
              <a:spcBef>
                <a:spcPts val="1200"/>
              </a:spcBef>
              <a:defRPr/>
            </a:pPr>
            <a:r>
              <a:rPr lang="en-US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On Him we find the language of God. </a:t>
            </a:r>
            <a:r>
              <a:rPr lang="en-US" sz="2000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Hebrews 1:1-3</a:t>
            </a:r>
          </a:p>
          <a:p>
            <a:pPr marL="365760" indent="-274320">
              <a:lnSpc>
                <a:spcPts val="2800"/>
              </a:lnSpc>
              <a:spcBef>
                <a:spcPts val="1800"/>
              </a:spcBef>
              <a:defRPr/>
            </a:pPr>
            <a:r>
              <a:rPr lang="en-US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On Him we find our language.</a:t>
            </a:r>
            <a:br>
              <a:rPr lang="en-US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000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Hebrews 2:11-18</a:t>
            </a:r>
            <a:endParaRPr lang="en-US" dirty="0">
              <a:effectLst>
                <a:outerShdw blurRad="50800" dist="38100" dir="18900000" algn="bl" rotWithShape="0">
                  <a:schemeClr val="bg1">
                    <a:alpha val="40000"/>
                  </a:schemeClr>
                </a:outerShdw>
              </a:effectLst>
              <a:latin typeface="Liberation Sans Narrow" panose="020B060602020203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365760" indent="-274320">
              <a:lnSpc>
                <a:spcPts val="2800"/>
              </a:lnSpc>
              <a:spcBef>
                <a:spcPts val="1800"/>
              </a:spcBef>
              <a:defRPr/>
            </a:pPr>
            <a:r>
              <a:rPr lang="en-US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He explains God.</a:t>
            </a:r>
            <a:br>
              <a:rPr lang="en-US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2000" dirty="0">
                <a:effectLst>
                  <a:outerShdw blurRad="50800" dist="38100" dir="18900000" algn="bl" rotWithShape="0">
                    <a:schemeClr val="bg1">
                      <a:alpha val="40000"/>
                    </a:schemeClr>
                  </a:outerShdw>
                </a:effectLst>
                <a:latin typeface="Liberation Sans Narrow" panose="020B060602020203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John 14:6-11</a:t>
            </a:r>
            <a:endParaRPr lang="en-US" dirty="0">
              <a:effectLst>
                <a:outerShdw blurRad="50800" dist="38100" dir="18900000" algn="bl" rotWithShape="0">
                  <a:schemeClr val="bg1">
                    <a:alpha val="40000"/>
                  </a:schemeClr>
                </a:outerShdw>
              </a:effectLst>
              <a:latin typeface="Liberation Sans Narrow" panose="020B060602020203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Scandal</a:t>
            </a:r>
          </a:p>
        </p:txBody>
      </p:sp>
      <p:pic>
        <p:nvPicPr>
          <p:cNvPr id="5" name="Picture 11" descr="Stolperstein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52588" y="2780928"/>
            <a:ext cx="3490912" cy="3717925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49180" y="2867769"/>
            <a:ext cx="3543300" cy="300950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>
                <a:latin typeface="Liberation Sans Narrow" panose="020B0606020202030204" pitchFamily="34" charset="0"/>
              </a:rPr>
              <a:t>“The stone…which has become the chief cornerstone, a stone of stumbling and a rock of offense. They stumble...”</a:t>
            </a:r>
          </a:p>
          <a:p>
            <a:pPr marL="0" indent="0">
              <a:buFontTx/>
              <a:buNone/>
            </a:pPr>
            <a:r>
              <a:rPr lang="en-US" sz="2000" dirty="0">
                <a:latin typeface="Liberation Sans Narrow" panose="020B0606020202030204" pitchFamily="34" charset="0"/>
              </a:rPr>
              <a:t>1 Peter 2:7-8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Scandal</a:t>
            </a:r>
          </a:p>
        </p:txBody>
      </p:sp>
      <p:pic>
        <p:nvPicPr>
          <p:cNvPr id="19458" name="Picture 11" descr="Stolperstein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52588" y="2997200"/>
            <a:ext cx="3490912" cy="3717925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86188" y="1428750"/>
            <a:ext cx="5281612" cy="1064146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 scandal for religious people?</a:t>
            </a:r>
          </a:p>
          <a:p>
            <a:pPr marL="0" indent="0">
              <a:buFontTx/>
              <a:buNone/>
            </a:pPr>
            <a:r>
              <a:rPr lang="en-US" sz="20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Acts 4:12-18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>
          <a:xfrm>
            <a:off x="2195736" y="152400"/>
            <a:ext cx="6872064" cy="914400"/>
          </a:xfrm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What Did the Disciples See?</a:t>
            </a:r>
          </a:p>
        </p:txBody>
      </p:sp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2928938" y="1988840"/>
            <a:ext cx="500062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32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“When they had lifted up their eyes, they saw no one but </a:t>
            </a:r>
            <a:r>
              <a:rPr lang="en-US" sz="3200" dirty="0">
                <a:solidFill>
                  <a:srgbClr val="FF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Jesus only</a:t>
            </a:r>
            <a:r>
              <a:rPr lang="en-US" sz="32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.”</a:t>
            </a:r>
          </a:p>
          <a:p>
            <a:pPr algn="ctr">
              <a:spcBef>
                <a:spcPts val="1200"/>
              </a:spcBef>
            </a:pPr>
            <a:r>
              <a:rPr lang="en-US" sz="24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Matthew 17:8</a:t>
            </a:r>
            <a:endParaRPr lang="en-US" sz="3200" dirty="0">
              <a:solidFill>
                <a:schemeClr val="bg1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>
            <a:spLocks noGrp="1"/>
          </p:cNvSpPr>
          <p:nvPr>
            <p:ph type="title"/>
          </p:nvPr>
        </p:nvSpPr>
        <p:spPr>
          <a:xfrm>
            <a:off x="2214563" y="152400"/>
            <a:ext cx="6853237" cy="914400"/>
          </a:xfrm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The Only Key to God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83768" y="1428750"/>
            <a:ext cx="6192688" cy="4664546"/>
          </a:xfrm>
        </p:spPr>
        <p:txBody>
          <a:bodyPr/>
          <a:lstStyle/>
          <a:p>
            <a:r>
              <a:rPr lang="en-US" sz="2800" dirty="0">
                <a:latin typeface="Liberation Sans Narrow" panose="020B0606020202030204" pitchFamily="34" charset="0"/>
              </a:rPr>
              <a:t>The Father’s one and only Son.</a:t>
            </a:r>
            <a:br>
              <a:rPr lang="en-US" sz="2800" dirty="0">
                <a:latin typeface="Liberation Sans Narrow" panose="020B0606020202030204" pitchFamily="34" charset="0"/>
              </a:rPr>
            </a:br>
            <a:r>
              <a:rPr lang="en-US" sz="2000" dirty="0">
                <a:latin typeface="Liberation Sans Narrow" panose="020B0606020202030204" pitchFamily="34" charset="0"/>
              </a:rPr>
              <a:t>John 1:14 </a:t>
            </a:r>
            <a:endParaRPr lang="en-US" sz="2800" dirty="0">
              <a:latin typeface="Liberation Sans Narrow" panose="020B060602020203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800" dirty="0">
                <a:latin typeface="Liberation Sans Narrow" panose="020B0606020202030204" pitchFamily="34" charset="0"/>
              </a:rPr>
              <a:t>The only One Who brings us near to God. </a:t>
            </a:r>
            <a:r>
              <a:rPr lang="en-US" sz="2000" dirty="0">
                <a:latin typeface="Liberation Sans Narrow" panose="020B0606020202030204" pitchFamily="34" charset="0"/>
              </a:rPr>
              <a:t>John 1:18 </a:t>
            </a:r>
            <a:endParaRPr lang="en-US" sz="2800" dirty="0">
              <a:latin typeface="Liberation Sans Narrow" panose="020B060602020203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800" dirty="0">
                <a:latin typeface="Liberation Sans Narrow" panose="020B0606020202030204" pitchFamily="34" charset="0"/>
              </a:rPr>
              <a:t>God gave up His one and only Son.</a:t>
            </a:r>
            <a:br>
              <a:rPr lang="en-US" sz="2800" dirty="0">
                <a:latin typeface="Liberation Sans Narrow" panose="020B0606020202030204" pitchFamily="34" charset="0"/>
              </a:rPr>
            </a:br>
            <a:r>
              <a:rPr lang="en-US" sz="2000" dirty="0">
                <a:latin typeface="Liberation Sans Narrow" panose="020B0606020202030204" pitchFamily="34" charset="0"/>
              </a:rPr>
              <a:t>John 3:16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Liberation Sans Narrow" panose="020B0606020202030204" pitchFamily="34" charset="0"/>
              </a:rPr>
              <a:t>The only Son is the point of decision.</a:t>
            </a:r>
            <a:br>
              <a:rPr lang="en-US" sz="2800" dirty="0">
                <a:latin typeface="Liberation Sans Narrow" panose="020B0606020202030204" pitchFamily="34" charset="0"/>
              </a:rPr>
            </a:br>
            <a:r>
              <a:rPr lang="en-US" sz="2000" dirty="0">
                <a:latin typeface="Liberation Sans Narrow" panose="020B0606020202030204" pitchFamily="34" charset="0"/>
              </a:rPr>
              <a:t>John 3:18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Liberation Sans Narrow" panose="020B0606020202030204" pitchFamily="34" charset="0"/>
              </a:rPr>
              <a:t>The only One through whom we live.</a:t>
            </a:r>
            <a:br>
              <a:rPr lang="en-US" sz="2800" dirty="0">
                <a:latin typeface="Liberation Sans Narrow" panose="020B0606020202030204" pitchFamily="34" charset="0"/>
              </a:rPr>
            </a:br>
            <a:r>
              <a:rPr lang="en-US" sz="2000" dirty="0">
                <a:latin typeface="Liberation Sans Narrow" panose="020B0606020202030204" pitchFamily="34" charset="0"/>
              </a:rPr>
              <a:t>1 John 4:9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el 1"/>
          <p:cNvSpPr>
            <a:spLocks noGrp="1"/>
          </p:cNvSpPr>
          <p:nvPr>
            <p:ph type="title"/>
          </p:nvPr>
        </p:nvSpPr>
        <p:spPr>
          <a:xfrm>
            <a:off x="2357438" y="152399"/>
            <a:ext cx="6710362" cy="1204913"/>
          </a:xfrm>
        </p:spPr>
        <p:txBody>
          <a:bodyPr/>
          <a:lstStyle/>
          <a:p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God Always Works with </a:t>
            </a:r>
            <a:b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sz="36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One Single Key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00250" y="1573337"/>
            <a:ext cx="6748214" cy="4735983"/>
          </a:xfrm>
        </p:spPr>
        <p:txBody>
          <a:bodyPr/>
          <a:lstStyle/>
          <a:p>
            <a:r>
              <a:rPr lang="en-US" sz="2800" dirty="0">
                <a:latin typeface="Liberation Sans Narrow" panose="020B0606020202030204" pitchFamily="34" charset="0"/>
              </a:rPr>
              <a:t>Ephesians 4:4-6: </a:t>
            </a:r>
          </a:p>
          <a:p>
            <a:pPr lvl="1"/>
            <a:r>
              <a:rPr lang="en-US" dirty="0">
                <a:latin typeface="Liberation Sans Narrow" panose="020B0606020202030204" pitchFamily="34" charset="0"/>
              </a:rPr>
              <a:t>“…</a:t>
            </a:r>
            <a:r>
              <a:rPr lang="en-US" b="1" dirty="0">
                <a:solidFill>
                  <a:srgbClr val="FF0000"/>
                </a:solidFill>
                <a:latin typeface="Liberation Sans Narrow" panose="020B0606020202030204" pitchFamily="34" charset="0"/>
              </a:rPr>
              <a:t>one</a:t>
            </a:r>
            <a:r>
              <a:rPr lang="en-US" b="1" dirty="0">
                <a:latin typeface="Liberation Sans Narrow" panose="020B0606020202030204" pitchFamily="34" charset="0"/>
              </a:rPr>
              <a:t> </a:t>
            </a:r>
            <a:r>
              <a:rPr lang="en-US" dirty="0">
                <a:latin typeface="Liberation Sans Narrow" panose="020B0606020202030204" pitchFamily="34" charset="0"/>
              </a:rPr>
              <a:t>body </a:t>
            </a:r>
          </a:p>
          <a:p>
            <a:pPr lvl="1"/>
            <a:r>
              <a:rPr lang="en-US" dirty="0">
                <a:latin typeface="Liberation Sans Narrow" panose="020B0606020202030204" pitchFamily="34" charset="0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Liberation Sans Narrow" panose="020B0606020202030204" pitchFamily="34" charset="0"/>
              </a:rPr>
              <a:t>one</a:t>
            </a:r>
            <a:r>
              <a:rPr lang="en-US" dirty="0">
                <a:latin typeface="Liberation Sans Narrow" panose="020B0606020202030204" pitchFamily="34" charset="0"/>
              </a:rPr>
              <a:t> Spirit, just as you were called…</a:t>
            </a:r>
          </a:p>
          <a:p>
            <a:pPr lvl="1"/>
            <a:r>
              <a:rPr lang="en-US" dirty="0">
                <a:latin typeface="Liberation Sans Narrow" panose="020B0606020202030204" pitchFamily="34" charset="0"/>
              </a:rPr>
              <a:t>in </a:t>
            </a:r>
            <a:r>
              <a:rPr lang="en-US" b="1" dirty="0">
                <a:solidFill>
                  <a:srgbClr val="FF0000"/>
                </a:solidFill>
                <a:latin typeface="Liberation Sans Narrow" panose="020B0606020202030204" pitchFamily="34" charset="0"/>
              </a:rPr>
              <a:t>one</a:t>
            </a:r>
            <a:r>
              <a:rPr lang="en-US" dirty="0">
                <a:latin typeface="Liberation Sans Narrow" panose="020B0606020202030204" pitchFamily="34" charset="0"/>
              </a:rPr>
              <a:t> hope of your calling; </a:t>
            </a:r>
          </a:p>
          <a:p>
            <a:pPr lvl="1">
              <a:buClr>
                <a:schemeClr val="accent5"/>
              </a:buClr>
            </a:pPr>
            <a:r>
              <a:rPr lang="en-US" b="1" dirty="0">
                <a:solidFill>
                  <a:srgbClr val="FF0000"/>
                </a:solidFill>
                <a:latin typeface="Liberation Sans Narrow" panose="020B0606020202030204" pitchFamily="34" charset="0"/>
              </a:rPr>
              <a:t>one</a:t>
            </a:r>
            <a:r>
              <a:rPr lang="en-US" dirty="0">
                <a:latin typeface="Liberation Sans Narrow" panose="020B0606020202030204" pitchFamily="34" charset="0"/>
              </a:rPr>
              <a:t> Lord, </a:t>
            </a:r>
          </a:p>
          <a:p>
            <a:pPr lvl="1">
              <a:buClr>
                <a:schemeClr val="accent5"/>
              </a:buClr>
            </a:pPr>
            <a:r>
              <a:rPr lang="en-US" b="1" dirty="0">
                <a:solidFill>
                  <a:srgbClr val="FF0000"/>
                </a:solidFill>
                <a:latin typeface="Liberation Sans Narrow" panose="020B0606020202030204" pitchFamily="34" charset="0"/>
              </a:rPr>
              <a:t>one</a:t>
            </a:r>
            <a:r>
              <a:rPr lang="en-US" dirty="0">
                <a:latin typeface="Liberation Sans Narrow" panose="020B0606020202030204" pitchFamily="34" charset="0"/>
              </a:rPr>
              <a:t> faith, </a:t>
            </a:r>
          </a:p>
          <a:p>
            <a:pPr lvl="1">
              <a:buClr>
                <a:schemeClr val="accent5"/>
              </a:buClr>
            </a:pPr>
            <a:r>
              <a:rPr lang="en-US" b="1" dirty="0">
                <a:solidFill>
                  <a:srgbClr val="FF0000"/>
                </a:solidFill>
                <a:latin typeface="Liberation Sans Narrow" panose="020B0606020202030204" pitchFamily="34" charset="0"/>
              </a:rPr>
              <a:t>one</a:t>
            </a:r>
            <a:r>
              <a:rPr lang="en-US" dirty="0">
                <a:latin typeface="Liberation Sans Narrow" panose="020B0606020202030204" pitchFamily="34" charset="0"/>
              </a:rPr>
              <a:t> baptism; </a:t>
            </a:r>
          </a:p>
          <a:p>
            <a:pPr lvl="1">
              <a:buClr>
                <a:schemeClr val="accent5"/>
              </a:buClr>
            </a:pPr>
            <a:r>
              <a:rPr lang="en-US" b="1" dirty="0">
                <a:solidFill>
                  <a:srgbClr val="FF0000"/>
                </a:solidFill>
                <a:latin typeface="Liberation Sans Narrow" panose="020B0606020202030204" pitchFamily="34" charset="0"/>
              </a:rPr>
              <a:t>one</a:t>
            </a:r>
            <a:r>
              <a:rPr lang="en-US" dirty="0">
                <a:latin typeface="Liberation Sans Narrow" panose="020B0606020202030204" pitchFamily="34" charset="0"/>
              </a:rPr>
              <a:t> God and Father of all, who is above all, and through all, and in you all.”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eytoPuzzle PowerPlugs Templates for PowerPoint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KeytoPuzzle PowerPlugs Templates for PowerPoint</Template>
  <TotalTime>66</TotalTime>
  <Words>581</Words>
  <Application>Microsoft Office PowerPoint</Application>
  <PresentationFormat>On-screen Show (4:3)</PresentationFormat>
  <Paragraphs>83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Liberation Sans</vt:lpstr>
      <vt:lpstr>Liberation Sans Narrow</vt:lpstr>
      <vt:lpstr>KeytoPuzzle PowerPlugs Templates for PowerPoint</vt:lpstr>
      <vt:lpstr>How Does God  Speak With Us?</vt:lpstr>
      <vt:lpstr>Acts 4:12</vt:lpstr>
      <vt:lpstr>Do We Know this Language?</vt:lpstr>
      <vt:lpstr>God’s Messenger: The Rosetta Stone</vt:lpstr>
      <vt:lpstr>A Scandal</vt:lpstr>
      <vt:lpstr>A Scandal</vt:lpstr>
      <vt:lpstr>What Did the Disciples See?</vt:lpstr>
      <vt:lpstr>The Only Key to God</vt:lpstr>
      <vt:lpstr>God Always Works with  One Single Key</vt:lpstr>
      <vt:lpstr>Object Lessons</vt:lpstr>
      <vt:lpstr>Object Lessons</vt:lpstr>
      <vt:lpstr>Object Lessons</vt:lpstr>
      <vt:lpstr>Object Lessons</vt:lpstr>
      <vt:lpstr>God Speaks with Us Through Christ He Is His Key</vt:lpstr>
      <vt:lpstr>If We Don’t Hear</vt:lpstr>
      <vt:lpstr>God’s Key</vt:lpstr>
      <vt:lpstr>Tasks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Frank Zimmerman</dc:creator>
  <cp:lastModifiedBy>Frank Zimmerman</cp:lastModifiedBy>
  <cp:revision>42</cp:revision>
  <dcterms:created xsi:type="dcterms:W3CDTF">2008-05-10T12:41:19Z</dcterms:created>
  <dcterms:modified xsi:type="dcterms:W3CDTF">2025-05-11T08:40:24Z</dcterms:modified>
</cp:coreProperties>
</file>